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1" r:id="rId4"/>
    <p:sldId id="265" r:id="rId5"/>
    <p:sldId id="266" r:id="rId6"/>
    <p:sldId id="267" r:id="rId7"/>
    <p:sldId id="268" r:id="rId8"/>
    <p:sldId id="269" r:id="rId9"/>
    <p:sldId id="270" r:id="rId10"/>
    <p:sldId id="260" r:id="rId11"/>
    <p:sldId id="258"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autoAdjust="0"/>
  </p:normalViewPr>
  <p:slideViewPr>
    <p:cSldViewPr>
      <p:cViewPr varScale="1">
        <p:scale>
          <a:sx n="68" d="100"/>
          <a:sy n="68" d="100"/>
        </p:scale>
        <p:origin x="-6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3BAC8-0859-44B9-B5F4-BFB7356F47B6}" type="datetimeFigureOut">
              <a:rPr lang="zh-CN" altLang="en-US" smtClean="0"/>
              <a:pPr/>
              <a:t>2010-9-1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E1AE7-93CF-4D4B-91B8-A1A0AEEFC2E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F4E1AE7-93CF-4D4B-91B8-A1A0AEEFC2EB}" type="slidenum">
              <a:rPr lang="zh-CN" altLang="en-US" smtClean="0"/>
              <a:pPr/>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xfrm>
            <a:off x="301625" y="6121400"/>
            <a:ext cx="2289175" cy="476250"/>
          </a:xfrm>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3124200" y="6121400"/>
            <a:ext cx="2895600" cy="476250"/>
          </a:xfrm>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6553200" y="6121400"/>
            <a:ext cx="2289175" cy="476250"/>
          </a:xfrm>
        </p:spPr>
        <p:txBody>
          <a:bodyPr/>
          <a:lstStyle>
            <a:lvl1pPr>
              <a:defRPr/>
            </a:lvl1pPr>
          </a:lstStyle>
          <a:p>
            <a:pPr>
              <a:defRPr/>
            </a:pPr>
            <a:fld id="{C605EC29-FC64-448D-85A5-BD6336CC3247}"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F9C6528-D5E6-4AE3-8221-B9210F3C5F70}"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381000"/>
            <a:ext cx="2135187" cy="5641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381000"/>
            <a:ext cx="6253163" cy="5641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8845C4A-6F55-44D5-9D49-070CACC42EB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F3B03DE-209C-47C4-B473-20B9F018A876}"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C3DA8F1-5959-45D8-843E-36548B1D54F4}"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752600"/>
            <a:ext cx="4194175" cy="427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292D45D-1056-4D38-8C59-BCC4E7FD8E19}"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234B2151-854B-4FC0-A5EC-9C415DC2568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D738A69C-F9BA-47AB-8B54-3AB1C4F92DB5}"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11516E03-C7B0-4F70-A362-4BE24B4925EF}"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35969569-3598-4F32-9690-435D7D393149}"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88F2F351-FD4F-4FD4-A702-FEDA36E47AAE}"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bright="2200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3810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752600"/>
            <a:ext cx="8540750" cy="427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301625"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172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172200"/>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97502B5D-8BF4-4E12-8BB6-78B298AB09C1}"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Font typeface="Wingdings" pitchFamily="2" charset="2"/>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115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folHlink"/>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Group 44"/>
          <p:cNvGraphicFramePr>
            <a:graphicFrameLocks noGrp="1"/>
          </p:cNvGraphicFramePr>
          <p:nvPr/>
        </p:nvGraphicFramePr>
        <p:xfrm>
          <a:off x="179388" y="290513"/>
          <a:ext cx="6192837" cy="1676400"/>
        </p:xfrm>
        <a:graphic>
          <a:graphicData uri="http://schemas.openxmlformats.org/drawingml/2006/table">
            <a:tbl>
              <a:tblPr/>
              <a:tblGrid>
                <a:gridCol w="1755775"/>
                <a:gridCol w="4437062"/>
              </a:tblGrid>
              <a:tr h="18097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DOCUMENT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GSC15-IPR-06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FOR: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Presentation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SOURCE: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CCSA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6050">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AGENDA 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0025">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smtClean="0">
                          <a:ln>
                            <a:noFill/>
                          </a:ln>
                          <a:solidFill>
                            <a:schemeClr val="tx1"/>
                          </a:solidFill>
                          <a:effectLst/>
                          <a:latin typeface="Verdana" pitchFamily="34" charset="0"/>
                          <a:ea typeface="MS PGothic" pitchFamily="34" charset="-128"/>
                        </a:rPr>
                        <a:t>CONTACT(S):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Pct val="75000"/>
                        <a:buFontTx/>
                        <a:buNone/>
                        <a:tabLst/>
                      </a:pPr>
                      <a:r>
                        <a:rPr kumimoji="0" lang="en-US" altLang="ja-JP" sz="1600" b="0" i="0" u="none" strike="noStrike" cap="none" normalizeH="0" baseline="0" dirty="0" smtClean="0">
                          <a:ln>
                            <a:noFill/>
                          </a:ln>
                          <a:solidFill>
                            <a:schemeClr val="tx1"/>
                          </a:solidFill>
                          <a:effectLst/>
                          <a:latin typeface="Verdana" pitchFamily="34" charset="0"/>
                          <a:ea typeface="MS PGothic" pitchFamily="34" charset="-128"/>
                        </a:rPr>
                        <a:t>Zhaosz@ccsa.org.cn</a:t>
                      </a:r>
                      <a:endParaRPr kumimoji="0" lang="en-US" altLang="ja-JP" sz="1600" b="0" i="0" u="none" strike="noStrike" cap="none" normalizeH="0" baseline="0" dirty="0" smtClean="0">
                        <a:ln>
                          <a:noFill/>
                        </a:ln>
                        <a:solidFill>
                          <a:schemeClr val="tx1"/>
                        </a:solidFill>
                        <a:effectLst/>
                        <a:latin typeface="Verdana" pitchFamily="34"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3333" name="Text Box 9"/>
          <p:cNvSpPr txBox="1">
            <a:spLocks noChangeArrowheads="1"/>
          </p:cNvSpPr>
          <p:nvPr/>
        </p:nvSpPr>
        <p:spPr bwMode="auto">
          <a:xfrm>
            <a:off x="979488" y="2508250"/>
            <a:ext cx="7416800" cy="1077218"/>
          </a:xfrm>
          <a:prstGeom prst="rect">
            <a:avLst/>
          </a:prstGeom>
          <a:noFill/>
          <a:ln w="9525">
            <a:noFill/>
            <a:miter lim="800000"/>
            <a:headEnd/>
            <a:tailEnd/>
          </a:ln>
        </p:spPr>
        <p:txBody>
          <a:bodyPr>
            <a:spAutoFit/>
          </a:bodyPr>
          <a:lstStyle/>
          <a:p>
            <a:pPr algn="ctr">
              <a:spcBef>
                <a:spcPct val="50000"/>
              </a:spcBef>
            </a:pPr>
            <a:r>
              <a:rPr lang="en-US" altLang="zh-CN" sz="3200" b="1" dirty="0" smtClean="0"/>
              <a:t>Situations of Communications Standards and IPR in China</a:t>
            </a:r>
            <a:endParaRPr lang="zh-CN" altLang="en-US" sz="3200" b="1" dirty="0"/>
          </a:p>
        </p:txBody>
      </p:sp>
      <p:sp>
        <p:nvSpPr>
          <p:cNvPr id="8" name="Rectangle 11"/>
          <p:cNvSpPr txBox="1">
            <a:spLocks noChangeArrowheads="1"/>
          </p:cNvSpPr>
          <p:nvPr/>
        </p:nvSpPr>
        <p:spPr bwMode="auto">
          <a:xfrm>
            <a:off x="1331913" y="3792573"/>
            <a:ext cx="6400800" cy="1008063"/>
          </a:xfrm>
          <a:prstGeom prst="rect">
            <a:avLst/>
          </a:prstGeom>
          <a:noFill/>
          <a:ln w="9525">
            <a:noFill/>
            <a:miter lim="800000"/>
            <a:headEnd/>
            <a:tailEnd/>
          </a:ln>
        </p:spPr>
        <p:txBody>
          <a:bodyPr/>
          <a:lstStyle/>
          <a:p>
            <a:pPr marL="342900" indent="-342900" algn="ctr">
              <a:lnSpc>
                <a:spcPct val="90000"/>
              </a:lnSpc>
              <a:spcBef>
                <a:spcPct val="20000"/>
              </a:spcBef>
              <a:defRPr/>
            </a:pPr>
            <a:r>
              <a:rPr lang="en-GB" altLang="zh-CN" sz="2800" b="1" dirty="0" err="1" smtClean="0">
                <a:latin typeface="+mn-lt"/>
                <a:ea typeface="+mn-ea"/>
              </a:rPr>
              <a:t>Shizhuo</a:t>
            </a:r>
            <a:r>
              <a:rPr lang="en-GB" altLang="zh-CN" sz="2800" b="1" dirty="0" smtClean="0">
                <a:latin typeface="+mn-lt"/>
                <a:ea typeface="+mn-ea"/>
              </a:rPr>
              <a:t> Zhao</a:t>
            </a:r>
            <a:endParaRPr lang="en-GB" altLang="zh-CN" sz="2800" b="1" dirty="0">
              <a:latin typeface="+mn-lt"/>
              <a:ea typeface="+mn-ea"/>
            </a:endParaRPr>
          </a:p>
          <a:p>
            <a:pPr marL="342900" indent="-342900" algn="ctr">
              <a:lnSpc>
                <a:spcPct val="90000"/>
              </a:lnSpc>
              <a:spcBef>
                <a:spcPct val="20000"/>
              </a:spcBef>
              <a:defRPr/>
            </a:pPr>
            <a:r>
              <a:rPr lang="en-GB" altLang="zh-CN" sz="2800" b="1" dirty="0" smtClean="0">
                <a:latin typeface="+mn-lt"/>
                <a:ea typeface="+mn-ea"/>
              </a:rPr>
              <a:t>CCSA</a:t>
            </a:r>
            <a:endParaRPr lang="en-GB" altLang="zh-CN" sz="2800" b="1" dirty="0">
              <a:latin typeface="+mn-lt"/>
              <a:ea typeface="+mn-ea"/>
            </a:endParaRPr>
          </a:p>
        </p:txBody>
      </p:sp>
      <p:sp>
        <p:nvSpPr>
          <p:cNvPr id="13335" name="Text Box 9"/>
          <p:cNvSpPr txBox="1">
            <a:spLocks noChangeArrowheads="1"/>
          </p:cNvSpPr>
          <p:nvPr/>
        </p:nvSpPr>
        <p:spPr bwMode="auto">
          <a:xfrm>
            <a:off x="827088" y="5445125"/>
            <a:ext cx="7416800" cy="946150"/>
          </a:xfrm>
          <a:prstGeom prst="rect">
            <a:avLst/>
          </a:prstGeom>
          <a:noFill/>
          <a:ln w="9525">
            <a:noFill/>
            <a:miter lim="800000"/>
            <a:headEnd/>
            <a:tailEnd/>
          </a:ln>
        </p:spPr>
        <p:txBody>
          <a:bodyPr>
            <a:spAutoFit/>
          </a:bodyPr>
          <a:lstStyle/>
          <a:p>
            <a:pPr algn="ctr">
              <a:spcBef>
                <a:spcPct val="50000"/>
              </a:spcBef>
            </a:pPr>
            <a:r>
              <a:rPr lang="en-US" altLang="zh-CN" sz="2800" b="1" dirty="0"/>
              <a:t>Global Standards Collaboration (GSC)  GSC-15</a:t>
            </a:r>
            <a:endParaRPr lang="zh-CN"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600" b="1" dirty="0" smtClean="0">
                <a:solidFill>
                  <a:schemeClr val="tx1"/>
                </a:solidFill>
                <a:ea typeface="宋体" charset="-122"/>
              </a:rPr>
              <a:t>Next Steps/Actions</a:t>
            </a:r>
            <a:endParaRPr lang="zh-CN" altLang="en-US" sz="36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eaLnBrk="1" hangingPunct="1">
              <a:lnSpc>
                <a:spcPct val="90000"/>
              </a:lnSpc>
            </a:pPr>
            <a:r>
              <a:rPr lang="en-US" altLang="zh-CN" sz="2000" dirty="0" smtClean="0">
                <a:ea typeface="宋体" charset="-122"/>
              </a:rPr>
              <a:t>To develop national, industrial, and SDO’s policies and regulations in dimensions and scope, which conforms to both international rules and Chinese characteristics.</a:t>
            </a:r>
          </a:p>
          <a:p>
            <a:pPr eaLnBrk="1" hangingPunct="1">
              <a:lnSpc>
                <a:spcPct val="90000"/>
              </a:lnSpc>
            </a:pPr>
            <a:r>
              <a:rPr lang="en-US" altLang="zh-CN" sz="2000" dirty="0" smtClean="0">
                <a:ea typeface="宋体" charset="-122"/>
              </a:rPr>
              <a:t>To fully understanding the pros and cons of patents involved in standards and to balance the interests of patents holders and standards users, trying to protect innovation and break the monopoly.</a:t>
            </a:r>
          </a:p>
          <a:p>
            <a:pPr eaLnBrk="1" hangingPunct="1">
              <a:lnSpc>
                <a:spcPct val="90000"/>
              </a:lnSpc>
            </a:pPr>
            <a:r>
              <a:rPr lang="en-US" altLang="zh-CN" sz="2000" dirty="0" smtClean="0">
                <a:ea typeface="宋体" charset="-122"/>
              </a:rPr>
              <a:t>The Standards organizations should introduce the treatment of the patent issues in standards to normal procedure of standards development, so as to make the patents issues clear, to give full play to non-governmental organizations and to reduce the business risk of the enterprises.</a:t>
            </a:r>
            <a:endParaRPr lang="zh-CN" altLang="en-US" sz="2000" dirty="0" smtClean="0">
              <a:ea typeface="宋体" charset="-122"/>
            </a:endParaRPr>
          </a:p>
          <a:p>
            <a:pPr eaLnBrk="1" hangingPunct="1">
              <a:lnSpc>
                <a:spcPct val="90000"/>
              </a:lnSpc>
            </a:pPr>
            <a:r>
              <a:rPr lang="en-US" altLang="zh-CN" sz="2000" dirty="0" smtClean="0">
                <a:ea typeface="宋体" charset="-122"/>
              </a:rPr>
              <a:t>The enterprises need to study or carry out training on policies, procedures, way, methods and talents of patents issues in standards, to perfect and integrate all kinds of information resources including standards, patents, patents in standards WTO/TBT database, information analysis and early warning, etc.   </a:t>
            </a:r>
          </a:p>
          <a:p>
            <a:pPr>
              <a:buNone/>
            </a:pPr>
            <a:endParaRPr lang="zh-CN" altLang="en-US" dirty="0"/>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10</a:t>
            </a:fld>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01625" y="2564905"/>
            <a:ext cx="8540750" cy="1584176"/>
          </a:xfrm>
        </p:spPr>
        <p:txBody>
          <a:bodyPr/>
          <a:lstStyle/>
          <a:p>
            <a:pPr>
              <a:buNone/>
            </a:pPr>
            <a:r>
              <a:rPr lang="en-US" altLang="zh-CN" b="1" dirty="0" smtClean="0"/>
              <a:t>         </a:t>
            </a:r>
            <a:r>
              <a:rPr lang="en-US" altLang="zh-CN" sz="4000" b="1" dirty="0" smtClean="0"/>
              <a:t>Thanks for your attention!</a:t>
            </a:r>
            <a:endParaRPr lang="zh-CN" altLang="en-US" sz="4000" b="1" dirty="0"/>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11</a:t>
            </a:fld>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rrowheads="1"/>
          </p:cNvSpPr>
          <p:nvPr>
            <p:ph type="title"/>
          </p:nvPr>
        </p:nvSpPr>
        <p:spPr/>
        <p:txBody>
          <a:bodyPr/>
          <a:lstStyle/>
          <a:p>
            <a:pPr eaLnBrk="1" hangingPunct="1"/>
            <a:r>
              <a:rPr lang="en-US" altLang="zh-CN" sz="3600" b="1" dirty="0" smtClean="0">
                <a:solidFill>
                  <a:schemeClr val="tx1"/>
                </a:solidFill>
                <a:latin typeface="+mn-lt"/>
                <a:ea typeface="宋体" charset="-122"/>
                <a:cs typeface="+mn-cs"/>
              </a:rPr>
              <a:t>Guidelines for Presentation</a:t>
            </a:r>
            <a:endParaRPr lang="zh-CN" altLang="zh-CN" sz="3600" b="1" dirty="0" smtClean="0">
              <a:solidFill>
                <a:schemeClr val="tx1"/>
              </a:solidFill>
              <a:latin typeface="+mn-lt"/>
              <a:ea typeface="宋体" charset="-122"/>
              <a:cs typeface="+mn-cs"/>
            </a:endParaRPr>
          </a:p>
        </p:txBody>
      </p:sp>
      <p:sp>
        <p:nvSpPr>
          <p:cNvPr id="14338" name="Rectangle 3"/>
          <p:cNvSpPr>
            <a:spLocks noGrp="1" noRot="1" noChangeArrowheads="1"/>
          </p:cNvSpPr>
          <p:nvPr>
            <p:ph idx="1"/>
          </p:nvPr>
        </p:nvSpPr>
        <p:spPr/>
        <p:txBody>
          <a:bodyPr/>
          <a:lstStyle/>
          <a:p>
            <a:r>
              <a:rPr lang="en-US" altLang="zh-CN" sz="2800" dirty="0" smtClean="0">
                <a:ea typeface="宋体" charset="-122"/>
              </a:rPr>
              <a:t>General Information on Communications Industry and Standards;</a:t>
            </a:r>
          </a:p>
          <a:p>
            <a:r>
              <a:rPr lang="en-US" altLang="zh-CN" sz="2800" dirty="0" smtClean="0">
                <a:ea typeface="宋体" charset="-122"/>
              </a:rPr>
              <a:t>Information on Patents Involved in Communications Standards;</a:t>
            </a:r>
          </a:p>
          <a:p>
            <a:r>
              <a:rPr lang="en-US" altLang="zh-CN" sz="2800" dirty="0" smtClean="0">
                <a:ea typeface="宋体" charset="-122"/>
              </a:rPr>
              <a:t>Challenges and Direction</a:t>
            </a:r>
            <a:endParaRPr lang="zh-CN" altLang="en-US" sz="2800" dirty="0" smtClean="0">
              <a:ea typeface="宋体" charset="-122"/>
            </a:endParaRPr>
          </a:p>
          <a:p>
            <a:pPr eaLnBrk="1" hangingPunct="1"/>
            <a:endParaRPr lang="zh-CN" altLang="zh-CN" dirty="0" smtClean="0"/>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smtClean="0"/>
              <a:pPr algn="r"/>
              <a:t>2</a:t>
            </a:fld>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solidFill>
                  <a:schemeClr val="tx1"/>
                </a:solidFill>
                <a:latin typeface="+mn-lt"/>
                <a:ea typeface="宋体" charset="-122"/>
                <a:cs typeface="+mn-cs"/>
              </a:rPr>
              <a:t>General Information on Communication Industry and Standards (1/3)</a:t>
            </a:r>
            <a:endParaRPr lang="zh-CN" altLang="en-US" sz="32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eaLnBrk="1" hangingPunct="1"/>
            <a:r>
              <a:rPr lang="en-US" altLang="zh-CN" sz="2000" dirty="0" smtClean="0">
                <a:ea typeface="宋体" charset="-122"/>
              </a:rPr>
              <a:t>The communication industry has such characteristics as a large amount of high and new technologies,  high starting point, long industrial chain, strong permeability, and obvious effect as a guidance. The development of communication industry greatly promoted the development of state economy and social progress, becomes the </a:t>
            </a:r>
            <a:r>
              <a:rPr lang="en-US" altLang="zh-CN" sz="2000" dirty="0" err="1" smtClean="0">
                <a:ea typeface="宋体" charset="-122"/>
              </a:rPr>
              <a:t>hametz</a:t>
            </a:r>
            <a:r>
              <a:rPr lang="en-US" altLang="zh-CN" sz="2000" dirty="0" smtClean="0">
                <a:ea typeface="宋体" charset="-122"/>
              </a:rPr>
              <a:t> to economic growth, transforming agent to development mode, and lubricant to industrial production.</a:t>
            </a:r>
          </a:p>
          <a:p>
            <a:pPr eaLnBrk="1" hangingPunct="1">
              <a:lnSpc>
                <a:spcPct val="80000"/>
              </a:lnSpc>
            </a:pPr>
            <a:r>
              <a:rPr lang="en-US" altLang="zh-CN" sz="2000" dirty="0" smtClean="0">
                <a:ea typeface="宋体" charset="-122"/>
              </a:rPr>
              <a:t>Telephone users totaled 1.11 Billion. Fixed line users reached 306 million and mobile users reached 805 million. The penetration rate was 80 terminals per 100 persons.</a:t>
            </a:r>
            <a:r>
              <a:rPr lang="zh-CN" altLang="en-US" sz="2000" dirty="0" smtClean="0">
                <a:ea typeface="宋体" charset="-122"/>
              </a:rPr>
              <a:t> </a:t>
            </a:r>
            <a:endParaRPr lang="en-US" altLang="zh-CN" sz="2000" dirty="0" smtClean="0">
              <a:ea typeface="宋体" charset="-122"/>
            </a:endParaRPr>
          </a:p>
          <a:p>
            <a:pPr eaLnBrk="1" hangingPunct="1">
              <a:lnSpc>
                <a:spcPct val="80000"/>
              </a:lnSpc>
            </a:pPr>
            <a:r>
              <a:rPr lang="en-US" altLang="zh-CN" sz="2000" dirty="0" smtClean="0">
                <a:ea typeface="宋体" charset="-122"/>
              </a:rPr>
              <a:t>The Internet users reached 420 million, increased by 36 million. The penetration rate was 31.8%. Mobile Internet Users reached 277 million.</a:t>
            </a:r>
            <a:r>
              <a:rPr lang="zh-CN" altLang="en-US" sz="2000" dirty="0" smtClean="0">
                <a:ea typeface="宋体" charset="-122"/>
              </a:rPr>
              <a:t> （</a:t>
            </a:r>
            <a:r>
              <a:rPr lang="en-US" altLang="zh-CN" sz="2000" dirty="0" smtClean="0">
                <a:ea typeface="宋体" charset="-122"/>
              </a:rPr>
              <a:t>By the end of June 2010</a:t>
            </a:r>
            <a:r>
              <a:rPr lang="zh-CN" altLang="en-US" sz="2000" dirty="0" smtClean="0">
                <a:ea typeface="宋体" charset="-122"/>
              </a:rPr>
              <a:t>）</a:t>
            </a:r>
            <a:endParaRPr lang="en-US" altLang="zh-CN" sz="2000" dirty="0" smtClean="0">
              <a:ea typeface="宋体" charset="-122"/>
            </a:endParaRP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3</a:t>
            </a:fld>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solidFill>
                  <a:schemeClr val="tx1"/>
                </a:solidFill>
                <a:latin typeface="+mn-lt"/>
                <a:ea typeface="宋体" charset="-122"/>
                <a:cs typeface="+mn-cs"/>
              </a:rPr>
              <a:t>General Information on Communication Industry and Standards (2/3)</a:t>
            </a:r>
            <a:endParaRPr lang="zh-CN" altLang="en-US" sz="32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a:lnSpc>
                <a:spcPct val="80000"/>
              </a:lnSpc>
            </a:pPr>
            <a:r>
              <a:rPr lang="en-US" altLang="zh-CN" sz="2400" dirty="0" smtClean="0">
                <a:ea typeface="宋体" charset="-122"/>
              </a:rPr>
              <a:t>There are around 22000 ISPs and ICPs, in which, 1932 enterprises with trans-regional business.</a:t>
            </a:r>
            <a:r>
              <a:rPr lang="zh-CN" altLang="en-US" sz="2400" dirty="0" smtClean="0">
                <a:ea typeface="宋体" charset="-122"/>
              </a:rPr>
              <a:t>（</a:t>
            </a:r>
            <a:r>
              <a:rPr lang="en-US" altLang="zh-CN" sz="2400" dirty="0" smtClean="0">
                <a:ea typeface="宋体" charset="-122"/>
              </a:rPr>
              <a:t>By the end of 2009</a:t>
            </a:r>
            <a:r>
              <a:rPr lang="zh-CN" altLang="en-US" sz="2400" dirty="0" smtClean="0">
                <a:ea typeface="宋体" charset="-122"/>
              </a:rPr>
              <a:t>）</a:t>
            </a:r>
            <a:endParaRPr lang="en-US" altLang="zh-CN" sz="2400" dirty="0" smtClean="0">
              <a:ea typeface="宋体" charset="-122"/>
            </a:endParaRPr>
          </a:p>
          <a:p>
            <a:pPr>
              <a:lnSpc>
                <a:spcPct val="80000"/>
              </a:lnSpc>
            </a:pPr>
            <a:r>
              <a:rPr lang="en-US" altLang="zh-CN" sz="2400" dirty="0" smtClean="0">
                <a:ea typeface="宋体" charset="-122"/>
              </a:rPr>
              <a:t>The communication manufacturing industry strengthens the investment along with the 3G license releasing and service growth, which expanded domestic demand and increased the export simultaneously. in the first quarter of 2010:</a:t>
            </a:r>
          </a:p>
          <a:p>
            <a:pPr>
              <a:lnSpc>
                <a:spcPct val="80000"/>
              </a:lnSpc>
            </a:pPr>
            <a:r>
              <a:rPr lang="en-US" altLang="zh-CN" sz="2400" dirty="0" smtClean="0">
                <a:ea typeface="宋体" charset="-122"/>
              </a:rPr>
              <a:t>        — the Sales Value of communication manufacturing industry reached 193 billion </a:t>
            </a:r>
            <a:r>
              <a:rPr lang="en-US" altLang="zh-CN" sz="2400" dirty="0" err="1" smtClean="0">
                <a:ea typeface="宋体" charset="-122"/>
              </a:rPr>
              <a:t>yuan</a:t>
            </a:r>
            <a:r>
              <a:rPr lang="en-US" altLang="zh-CN" sz="2400" dirty="0" smtClean="0">
                <a:ea typeface="宋体" charset="-122"/>
              </a:rPr>
              <a:t> increased by 33% </a:t>
            </a:r>
          </a:p>
          <a:p>
            <a:pPr>
              <a:lnSpc>
                <a:spcPct val="80000"/>
              </a:lnSpc>
            </a:pPr>
            <a:r>
              <a:rPr lang="en-US" altLang="zh-CN" sz="2400" dirty="0" smtClean="0">
                <a:ea typeface="宋体" charset="-122"/>
              </a:rPr>
              <a:t>        — and the export delivery value reached 100 million </a:t>
            </a:r>
            <a:r>
              <a:rPr lang="en-US" altLang="zh-CN" sz="2400" dirty="0" err="1" smtClean="0">
                <a:ea typeface="宋体" charset="-122"/>
              </a:rPr>
              <a:t>yuan</a:t>
            </a:r>
            <a:r>
              <a:rPr lang="en-US" altLang="zh-CN" sz="2400" dirty="0" smtClean="0">
                <a:ea typeface="宋体" charset="-122"/>
              </a:rPr>
              <a:t>, increased by 2.4%. </a:t>
            </a:r>
            <a:r>
              <a:rPr lang="zh-CN" altLang="en-US" sz="2400" dirty="0" smtClean="0">
                <a:ea typeface="宋体" charset="-122"/>
              </a:rPr>
              <a:t>（</a:t>
            </a:r>
            <a:r>
              <a:rPr lang="en-US" altLang="zh-CN" sz="2400" dirty="0" smtClean="0">
                <a:ea typeface="宋体" charset="-122"/>
              </a:rPr>
              <a:t>By the end of  March 2010</a:t>
            </a:r>
            <a:r>
              <a:rPr lang="zh-CN" altLang="en-US" sz="2400" dirty="0" smtClean="0">
                <a:ea typeface="宋体" charset="-122"/>
              </a:rPr>
              <a:t>）</a:t>
            </a:r>
            <a:endParaRPr lang="en-US" altLang="zh-CN" sz="2400" dirty="0" smtClean="0">
              <a:ea typeface="宋体" charset="-122"/>
            </a:endParaRP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4</a:t>
            </a:fld>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solidFill>
                  <a:schemeClr val="tx1"/>
                </a:solidFill>
                <a:latin typeface="+mn-lt"/>
                <a:ea typeface="宋体" charset="-122"/>
                <a:cs typeface="+mn-cs"/>
              </a:rPr>
              <a:t>General Information on Communication Industry and Standards (3/3)</a:t>
            </a:r>
            <a:endParaRPr lang="zh-CN" altLang="en-US" sz="32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eaLnBrk="1" hangingPunct="1"/>
            <a:r>
              <a:rPr lang="en-US" altLang="zh-CN" sz="2000" dirty="0" smtClean="0">
                <a:ea typeface="宋体" charset="-122"/>
              </a:rPr>
              <a:t>More than 1400 National Standards and Industry Standards were published, including 3G mobile communication, future network, transport network, Internet, broadband access, information and network security, emergency communication, information accessibility, EMC</a:t>
            </a:r>
            <a:r>
              <a:rPr lang="zh-CN" altLang="en-US" sz="2000" dirty="0" smtClean="0">
                <a:ea typeface="宋体" charset="-122"/>
              </a:rPr>
              <a:t>，</a:t>
            </a:r>
            <a:r>
              <a:rPr lang="en-US" altLang="zh-CN" sz="2000" dirty="0" smtClean="0">
                <a:ea typeface="宋体" charset="-122"/>
              </a:rPr>
              <a:t>energy-saving and ejection-decreasing, network management and so on. </a:t>
            </a:r>
            <a:r>
              <a:rPr lang="zh-CN" altLang="en-US" sz="2000" dirty="0" smtClean="0">
                <a:ea typeface="宋体" charset="-122"/>
              </a:rPr>
              <a:t>（</a:t>
            </a:r>
            <a:r>
              <a:rPr lang="en-US" altLang="zh-CN" sz="2000" dirty="0" smtClean="0">
                <a:ea typeface="宋体" charset="-122"/>
              </a:rPr>
              <a:t>By the end of  July 2010</a:t>
            </a:r>
            <a:r>
              <a:rPr lang="zh-CN" altLang="en-US" sz="2000" dirty="0" smtClean="0">
                <a:ea typeface="宋体" charset="-122"/>
              </a:rPr>
              <a:t>）</a:t>
            </a:r>
            <a:endParaRPr lang="en-US" altLang="zh-CN" sz="2000" dirty="0" smtClean="0">
              <a:ea typeface="宋体" charset="-122"/>
            </a:endParaRPr>
          </a:p>
          <a:p>
            <a:pPr eaLnBrk="1" hangingPunct="1"/>
            <a:r>
              <a:rPr lang="en-US" altLang="zh-CN" sz="2000" dirty="0" smtClean="0">
                <a:ea typeface="宋体" charset="-122"/>
              </a:rPr>
              <a:t>These standards have played very important supporting role  in the period of high speed and stable development of communication industry in China, as well as the introduction of new technologies and opening of services. These standards supported the government for supervision, serviced the society and consumers, and met the needs of rapid development of China's communication industry.</a:t>
            </a:r>
            <a:endParaRPr lang="zh-CN" altLang="en-US" sz="2000" dirty="0" smtClean="0">
              <a:ea typeface="宋体" charset="-122"/>
            </a:endParaRP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5</a:t>
            </a:fld>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solidFill>
                  <a:schemeClr val="tx1"/>
                </a:solidFill>
                <a:latin typeface="+mn-lt"/>
                <a:ea typeface="宋体" charset="-122"/>
                <a:cs typeface="+mn-cs"/>
              </a:rPr>
              <a:t>Information on Patents Involved in Communication Standards (1/4)</a:t>
            </a:r>
            <a:endParaRPr lang="zh-CN" altLang="en-US" sz="32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eaLnBrk="1" hangingPunct="1"/>
            <a:r>
              <a:rPr lang="en-US" altLang="zh-CN" sz="2000" dirty="0" smtClean="0">
                <a:ea typeface="宋体" charset="-122"/>
              </a:rPr>
              <a:t>According to the WIPO’s Stats, 155.9 thousand patents applications were received in 2009, among which, 7946 patents applications were from China,  ranked the fifth in the world, upgrading 1 over the previous year. And quantity grows quickly, particularly in the ICT field. The quantities of PCT patents applications from </a:t>
            </a:r>
            <a:r>
              <a:rPr lang="en-US" altLang="zh-CN" sz="2000" dirty="0" err="1" smtClean="0">
                <a:ea typeface="宋体" charset="-122"/>
              </a:rPr>
              <a:t>Huawei</a:t>
            </a:r>
            <a:r>
              <a:rPr lang="en-US" altLang="zh-CN" sz="2000" dirty="0" smtClean="0">
                <a:ea typeface="宋体" charset="-122"/>
              </a:rPr>
              <a:t>, ZTE, </a:t>
            </a:r>
            <a:r>
              <a:rPr lang="en-US" altLang="zh-CN" sz="2000" dirty="0" err="1" smtClean="0">
                <a:ea typeface="宋体" charset="-122"/>
              </a:rPr>
              <a:t>Datang</a:t>
            </a:r>
            <a:r>
              <a:rPr lang="en-US" altLang="zh-CN" sz="2000" dirty="0" smtClean="0">
                <a:ea typeface="宋体" charset="-122"/>
              </a:rPr>
              <a:t> and </a:t>
            </a:r>
            <a:r>
              <a:rPr lang="en-US" altLang="zh-CN" sz="2000" dirty="0" err="1" smtClean="0">
                <a:ea typeface="宋体" charset="-122"/>
              </a:rPr>
              <a:t>Tecent</a:t>
            </a:r>
            <a:r>
              <a:rPr lang="en-US" altLang="zh-CN" sz="2000" dirty="0" smtClean="0">
                <a:ea typeface="宋体" charset="-122"/>
              </a:rPr>
              <a:t> ranked the world top 200.</a:t>
            </a:r>
            <a:endParaRPr lang="zh-CN" altLang="en-US" sz="2000" dirty="0" smtClean="0">
              <a:ea typeface="宋体" charset="-122"/>
            </a:endParaRPr>
          </a:p>
          <a:p>
            <a:pPr eaLnBrk="1" hangingPunct="1"/>
            <a:r>
              <a:rPr lang="en-US" altLang="zh-CN" sz="2000" dirty="0" smtClean="0">
                <a:ea typeface="宋体" charset="-122"/>
              </a:rPr>
              <a:t>In 2009, the amount of Patent applications in communications field were 19005, among which, there are 15283 invention patents occupying  80.4% and 3722 patents of utility model. The total amount decreased comparing with that of 2008 but the proportion of invention patents increased by 3%.</a:t>
            </a:r>
            <a:endParaRPr lang="zh-CN" altLang="en-US" sz="2000" dirty="0" smtClean="0">
              <a:ea typeface="宋体" charset="-122"/>
            </a:endParaRP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6</a:t>
            </a:fld>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solidFill>
                  <a:schemeClr val="tx1"/>
                </a:solidFill>
                <a:latin typeface="+mn-lt"/>
                <a:ea typeface="宋体" charset="-122"/>
                <a:cs typeface="+mn-cs"/>
              </a:rPr>
              <a:t>Information on Patents Involved in Communication Standards (2/4)</a:t>
            </a:r>
            <a:endParaRPr lang="zh-CN" altLang="en-US" sz="32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eaLnBrk="1" hangingPunct="1">
              <a:lnSpc>
                <a:spcPct val="80000"/>
              </a:lnSpc>
            </a:pPr>
            <a:r>
              <a:rPr lang="en-US" altLang="zh-CN" sz="2800" dirty="0" smtClean="0">
                <a:ea typeface="宋体" charset="-122"/>
              </a:rPr>
              <a:t>The hot technologies in communication industry were  mainly focused on </a:t>
            </a:r>
            <a:r>
              <a:rPr lang="en-US" altLang="zh-CN" sz="2800" dirty="0" err="1" smtClean="0">
                <a:ea typeface="宋体" charset="-122"/>
              </a:rPr>
              <a:t>WiMAX</a:t>
            </a:r>
            <a:r>
              <a:rPr lang="en-US" altLang="zh-CN" sz="2800" dirty="0" smtClean="0">
                <a:ea typeface="宋体" charset="-122"/>
              </a:rPr>
              <a:t>, OFDM, MIMO, MBMS, HSDPA and HSUPA and other mobile communication technologies, and HARQ as well.</a:t>
            </a:r>
            <a:endParaRPr lang="zh-CN" altLang="en-US" sz="2800" dirty="0" smtClean="0">
              <a:ea typeface="宋体" charset="-122"/>
            </a:endParaRPr>
          </a:p>
          <a:p>
            <a:pPr eaLnBrk="1" hangingPunct="1">
              <a:lnSpc>
                <a:spcPct val="80000"/>
              </a:lnSpc>
            </a:pPr>
            <a:r>
              <a:rPr lang="en-US" altLang="zh-CN" sz="2800" dirty="0" smtClean="0">
                <a:ea typeface="宋体" charset="-122"/>
              </a:rPr>
              <a:t>Patent applications from China were  mainly focused on base stations, mobile devices for users, Transmission power control for mobile communication system, channel selection and allocation, cell research, call setup and control, coverage of mobile service area, roaming, etc.</a:t>
            </a: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7</a:t>
            </a:fld>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solidFill>
                  <a:schemeClr val="tx1"/>
                </a:solidFill>
                <a:latin typeface="+mn-lt"/>
                <a:ea typeface="宋体" charset="-122"/>
                <a:cs typeface="+mn-cs"/>
              </a:rPr>
              <a:t>Information on Patents Involved in Communication Standards (3/4)</a:t>
            </a:r>
            <a:endParaRPr lang="zh-CN" altLang="en-US" sz="32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eaLnBrk="1" hangingPunct="1">
              <a:lnSpc>
                <a:spcPct val="80000"/>
              </a:lnSpc>
            </a:pPr>
            <a:r>
              <a:rPr lang="en-US" altLang="zh-CN" sz="2400" dirty="0" smtClean="0">
                <a:ea typeface="宋体" charset="-122"/>
              </a:rPr>
              <a:t>Quite a number of standards organizations developed IPR policies in order to treat the IPR issues in standards, and to achieve balance between patent holders and standard users. The IPR policies would be modified according to the development. </a:t>
            </a:r>
            <a:endParaRPr lang="zh-CN" altLang="en-US" sz="2400" dirty="0" smtClean="0">
              <a:ea typeface="宋体" charset="-122"/>
            </a:endParaRPr>
          </a:p>
          <a:p>
            <a:pPr eaLnBrk="1" hangingPunct="1">
              <a:lnSpc>
                <a:spcPct val="80000"/>
              </a:lnSpc>
            </a:pPr>
            <a:r>
              <a:rPr lang="en-US" altLang="zh-CN" sz="2400" dirty="0" smtClean="0">
                <a:ea typeface="宋体" charset="-122"/>
              </a:rPr>
              <a:t>China Communications Standards Association Intellectual Property Rights Policy (for trial implementation) was issued in December, 2007 (Chinese and English versions). There are 13 Articles and 1400 characters totally among which there are 940 characters in the main text.</a:t>
            </a:r>
          </a:p>
          <a:p>
            <a:pPr eaLnBrk="1" hangingPunct="1">
              <a:lnSpc>
                <a:spcPct val="80000"/>
              </a:lnSpc>
            </a:pPr>
            <a:r>
              <a:rPr lang="en-US" altLang="zh-CN" sz="2400" dirty="0" smtClean="0">
                <a:ea typeface="宋体" charset="-122"/>
              </a:rPr>
              <a:t>The policy stipulated the principle of introduction of IPR in standards, patent disclosure, patent permission and copyright, and patent transfer, etc. with a Patent Licensing Declaration form (General) and a Patent Information Disclosure and Licensing Declaration form.</a:t>
            </a:r>
            <a:endParaRPr lang="zh-CN" altLang="zh-CN" sz="2400" dirty="0" smtClean="0">
              <a:ea typeface="宋体" charset="-122"/>
            </a:endParaRP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8</a:t>
            </a:fld>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1" dirty="0" smtClean="0">
                <a:solidFill>
                  <a:schemeClr val="tx1"/>
                </a:solidFill>
                <a:latin typeface="+mn-lt"/>
                <a:ea typeface="宋体" charset="-122"/>
                <a:cs typeface="+mn-cs"/>
              </a:rPr>
              <a:t>Information on Patents Involved in Communication Standards (4/4)</a:t>
            </a:r>
            <a:endParaRPr lang="zh-CN" altLang="en-US" sz="3200" b="1" dirty="0" smtClean="0">
              <a:solidFill>
                <a:schemeClr val="tx1"/>
              </a:solidFill>
              <a:latin typeface="+mn-lt"/>
              <a:ea typeface="宋体" charset="-122"/>
              <a:cs typeface="+mn-cs"/>
            </a:endParaRPr>
          </a:p>
        </p:txBody>
      </p:sp>
      <p:sp>
        <p:nvSpPr>
          <p:cNvPr id="3" name="内容占位符 2"/>
          <p:cNvSpPr>
            <a:spLocks noGrp="1"/>
          </p:cNvSpPr>
          <p:nvPr>
            <p:ph idx="1"/>
          </p:nvPr>
        </p:nvSpPr>
        <p:spPr/>
        <p:txBody>
          <a:bodyPr/>
          <a:lstStyle/>
          <a:p>
            <a:pPr marL="571500" indent="-571500" eaLnBrk="1" hangingPunct="1">
              <a:lnSpc>
                <a:spcPct val="80000"/>
              </a:lnSpc>
            </a:pPr>
            <a:r>
              <a:rPr lang="en-US" altLang="zh-CN" sz="2400" dirty="0" smtClean="0">
                <a:ea typeface="宋体" charset="-122"/>
              </a:rPr>
              <a:t>IPR issues involved in standards have been basically dealt with by CCSA IPR Policy since its implementation.</a:t>
            </a:r>
          </a:p>
          <a:p>
            <a:pPr marL="571500" indent="-571500" eaLnBrk="1" hangingPunct="1">
              <a:lnSpc>
                <a:spcPct val="80000"/>
              </a:lnSpc>
            </a:pPr>
            <a:r>
              <a:rPr lang="en-US" altLang="zh-CN" sz="2400" dirty="0" smtClean="0">
                <a:ea typeface="宋体" charset="-122"/>
              </a:rPr>
              <a:t>License way: the licenses of patents of invention mostly followed the principle of RAND and that of patents of utility model are mostly for free.</a:t>
            </a:r>
          </a:p>
          <a:p>
            <a:pPr marL="571500" indent="-571500" eaLnBrk="1" hangingPunct="1">
              <a:lnSpc>
                <a:spcPct val="80000"/>
              </a:lnSpc>
            </a:pPr>
            <a:r>
              <a:rPr lang="en-US" altLang="zh-CN" sz="2400" dirty="0" smtClean="0">
                <a:ea typeface="宋体" charset="-122"/>
              </a:rPr>
              <a:t>Disclosure time: The enterprises were active to disclose IPR information. Usually the IPR information could be disclosed before the draft standards for review and be publicly declared and discussed in the WGs. </a:t>
            </a:r>
          </a:p>
          <a:p>
            <a:pPr marL="571500" indent="-571500" eaLnBrk="1" hangingPunct="1">
              <a:lnSpc>
                <a:spcPct val="80000"/>
              </a:lnSpc>
            </a:pPr>
            <a:r>
              <a:rPr lang="en-US" altLang="zh-CN" sz="2400" dirty="0" smtClean="0">
                <a:ea typeface="宋体" charset="-122"/>
              </a:rPr>
              <a:t>Detailed rules for implementation and database are under development.</a:t>
            </a:r>
            <a:endParaRPr lang="zh-CN" altLang="en-US" sz="2400" dirty="0" smtClean="0">
              <a:ea typeface="宋体" charset="-122"/>
            </a:endParaRPr>
          </a:p>
        </p:txBody>
      </p:sp>
      <p:sp>
        <p:nvSpPr>
          <p:cNvPr id="4" name="灯片编号占位符 3"/>
          <p:cNvSpPr>
            <a:spLocks noGrp="1"/>
          </p:cNvSpPr>
          <p:nvPr>
            <p:ph type="sldNum" sz="quarter" idx="12"/>
          </p:nvPr>
        </p:nvSpPr>
        <p:spPr>
          <a:xfrm>
            <a:off x="7010400" y="6381750"/>
            <a:ext cx="2133600" cy="476250"/>
          </a:xfrm>
        </p:spPr>
        <p:txBody>
          <a:bodyPr/>
          <a:lstStyle/>
          <a:p>
            <a:pPr algn="r"/>
            <a:fld id="{B2749081-94DA-4251-B8E7-DA3A3643CF8B}" type="slidenum">
              <a:rPr lang="en-US" altLang="zh-CN"/>
              <a:pPr algn="r"/>
              <a:t>9</a:t>
            </a:fld>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万里长城">
  <a:themeElements>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fontScheme name="万里长城">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万里长城 1">
        <a:dk1>
          <a:srgbClr val="000000"/>
        </a:dk1>
        <a:lt1>
          <a:srgbClr val="FFFFFF"/>
        </a:lt1>
        <a:dk2>
          <a:srgbClr val="000099"/>
        </a:dk2>
        <a:lt2>
          <a:srgbClr val="969696"/>
        </a:lt2>
        <a:accent1>
          <a:srgbClr val="FFFF99"/>
        </a:accent1>
        <a:accent2>
          <a:srgbClr val="006666"/>
        </a:accent2>
        <a:accent3>
          <a:srgbClr val="FFFFFF"/>
        </a:accent3>
        <a:accent4>
          <a:srgbClr val="000000"/>
        </a:accent4>
        <a:accent5>
          <a:srgbClr val="FFFFCA"/>
        </a:accent5>
        <a:accent6>
          <a:srgbClr val="005C5C"/>
        </a:accent6>
        <a:hlink>
          <a:srgbClr val="800080"/>
        </a:hlink>
        <a:folHlink>
          <a:srgbClr val="FF6600"/>
        </a:folHlink>
      </a:clrScheme>
      <a:clrMap bg1="lt1" tx1="dk1" bg2="lt2" tx2="dk2" accent1="accent1" accent2="accent2" accent3="accent3" accent4="accent4" accent5="accent5" accent6="accent6" hlink="hlink" folHlink="folHlink"/>
    </a:extraClrScheme>
    <a:extraClrScheme>
      <a:clrScheme name="万里长城 2">
        <a:dk1>
          <a:srgbClr val="000000"/>
        </a:dk1>
        <a:lt1>
          <a:srgbClr val="8EA4EA"/>
        </a:lt1>
        <a:dk2>
          <a:srgbClr val="0033CC"/>
        </a:dk2>
        <a:lt2>
          <a:srgbClr val="969696"/>
        </a:lt2>
        <a:accent1>
          <a:srgbClr val="86B5B6"/>
        </a:accent1>
        <a:accent2>
          <a:srgbClr val="FFCC66"/>
        </a:accent2>
        <a:accent3>
          <a:srgbClr val="C6CFF3"/>
        </a:accent3>
        <a:accent4>
          <a:srgbClr val="000000"/>
        </a:accent4>
        <a:accent5>
          <a:srgbClr val="C3D7D7"/>
        </a:accent5>
        <a:accent6>
          <a:srgbClr val="E7B95C"/>
        </a:accent6>
        <a:hlink>
          <a:srgbClr val="626292"/>
        </a:hlink>
        <a:folHlink>
          <a:srgbClr val="A2366C"/>
        </a:folHlink>
      </a:clrScheme>
      <a:clrMap bg1="lt1" tx1="dk1" bg2="lt2" tx2="dk2" accent1="accent1" accent2="accent2" accent3="accent3" accent4="accent4" accent5="accent5" accent6="accent6" hlink="hlink" folHlink="folHlink"/>
    </a:extraClrScheme>
    <a:extraClrScheme>
      <a:clrScheme name="万里长城 3">
        <a:dk1>
          <a:srgbClr val="0000FF"/>
        </a:dk1>
        <a:lt1>
          <a:srgbClr val="C0C0C0"/>
        </a:lt1>
        <a:dk2>
          <a:srgbClr val="000000"/>
        </a:dk2>
        <a:lt2>
          <a:srgbClr val="B2B2B2"/>
        </a:lt2>
        <a:accent1>
          <a:srgbClr val="FFCC99"/>
        </a:accent1>
        <a:accent2>
          <a:srgbClr val="FF99CC"/>
        </a:accent2>
        <a:accent3>
          <a:srgbClr val="DCDCDC"/>
        </a:accent3>
        <a:accent4>
          <a:srgbClr val="0000DA"/>
        </a:accent4>
        <a:accent5>
          <a:srgbClr val="FFE2CA"/>
        </a:accent5>
        <a:accent6>
          <a:srgbClr val="E78AB9"/>
        </a:accent6>
        <a:hlink>
          <a:srgbClr val="9C4070"/>
        </a:hlink>
        <a:folHlink>
          <a:srgbClr val="00716E"/>
        </a:folHlink>
      </a:clrScheme>
      <a:clrMap bg1="lt1" tx1="dk1" bg2="lt2" tx2="dk2" accent1="accent1" accent2="accent2" accent3="accent3" accent4="accent4" accent5="accent5" accent6="accent6" hlink="hlink" folHlink="folHlink"/>
    </a:extraClrScheme>
    <a:extraClrScheme>
      <a:clrScheme name="万里长城 4">
        <a:dk1>
          <a:srgbClr val="0029AC"/>
        </a:dk1>
        <a:lt1>
          <a:srgbClr val="CCFFCC"/>
        </a:lt1>
        <a:dk2>
          <a:srgbClr val="993366"/>
        </a:dk2>
        <a:lt2>
          <a:srgbClr val="969696"/>
        </a:lt2>
        <a:accent1>
          <a:srgbClr val="FFCC99"/>
        </a:accent1>
        <a:accent2>
          <a:srgbClr val="6699FF"/>
        </a:accent2>
        <a:accent3>
          <a:srgbClr val="E2FFE2"/>
        </a:accent3>
        <a:accent4>
          <a:srgbClr val="002192"/>
        </a:accent4>
        <a:accent5>
          <a:srgbClr val="FFE2CA"/>
        </a:accent5>
        <a:accent6>
          <a:srgbClr val="5C8AE7"/>
        </a:accent6>
        <a:hlink>
          <a:srgbClr val="006600"/>
        </a:hlink>
        <a:folHlink>
          <a:srgbClr val="3366FF"/>
        </a:folHlink>
      </a:clrScheme>
      <a:clrMap bg1="lt1" tx1="dk1" bg2="lt2" tx2="dk2" accent1="accent1" accent2="accent2" accent3="accent3" accent4="accent4" accent5="accent5" accent6="accent6" hlink="hlink" folHlink="folHlink"/>
    </a:extraClrScheme>
    <a:extraClrScheme>
      <a:clrScheme name="万里长城 5">
        <a:dk1>
          <a:srgbClr val="333333"/>
        </a:dk1>
        <a:lt1>
          <a:srgbClr val="FF99CC"/>
        </a:lt1>
        <a:dk2>
          <a:srgbClr val="006600"/>
        </a:dk2>
        <a:lt2>
          <a:srgbClr val="B2B2B2"/>
        </a:lt2>
        <a:accent1>
          <a:srgbClr val="FFFF66"/>
        </a:accent1>
        <a:accent2>
          <a:srgbClr val="33CCFF"/>
        </a:accent2>
        <a:accent3>
          <a:srgbClr val="FFCAE2"/>
        </a:accent3>
        <a:accent4>
          <a:srgbClr val="2A2A2A"/>
        </a:accent4>
        <a:accent5>
          <a:srgbClr val="FFFFB8"/>
        </a:accent5>
        <a:accent6>
          <a:srgbClr val="2DB9E7"/>
        </a:accent6>
        <a:hlink>
          <a:srgbClr val="6600FF"/>
        </a:hlink>
        <a:folHlink>
          <a:srgbClr val="CC0066"/>
        </a:folHlink>
      </a:clrScheme>
      <a:clrMap bg1="lt1" tx1="dk1" bg2="lt2" tx2="dk2" accent1="accent1" accent2="accent2" accent3="accent3" accent4="accent4" accent5="accent5" accent6="accent6" hlink="hlink" folHlink="folHlink"/>
    </a:extraClrScheme>
    <a:extraClrScheme>
      <a:clrScheme name="万里长城 6">
        <a:dk1>
          <a:srgbClr val="000000"/>
        </a:dk1>
        <a:lt1>
          <a:srgbClr val="FFFFCC"/>
        </a:lt1>
        <a:dk2>
          <a:srgbClr val="6756A6"/>
        </a:dk2>
        <a:lt2>
          <a:srgbClr val="969696"/>
        </a:lt2>
        <a:accent1>
          <a:srgbClr val="99CCFF"/>
        </a:accent1>
        <a:accent2>
          <a:srgbClr val="008000"/>
        </a:accent2>
        <a:accent3>
          <a:srgbClr val="FFFFE2"/>
        </a:accent3>
        <a:accent4>
          <a:srgbClr val="000000"/>
        </a:accent4>
        <a:accent5>
          <a:srgbClr val="CAE2FF"/>
        </a:accent5>
        <a:accent6>
          <a:srgbClr val="007300"/>
        </a:accent6>
        <a:hlink>
          <a:srgbClr val="990033"/>
        </a:hlink>
        <a:folHlink>
          <a:srgbClr val="9900CC"/>
        </a:folHlink>
      </a:clrScheme>
      <a:clrMap bg1="lt1" tx1="dk1" bg2="lt2" tx2="dk2" accent1="accent1" accent2="accent2" accent3="accent3" accent4="accent4" accent5="accent5" accent6="accent6" hlink="hlink" folHlink="folHlink"/>
    </a:extraClrScheme>
    <a:extraClrScheme>
      <a:clrScheme name="万里长城 7">
        <a:dk1>
          <a:srgbClr val="CC3300"/>
        </a:dk1>
        <a:lt1>
          <a:srgbClr val="99CCFF"/>
        </a:lt1>
        <a:dk2>
          <a:srgbClr val="003399"/>
        </a:dk2>
        <a:lt2>
          <a:srgbClr val="969696"/>
        </a:lt2>
        <a:accent1>
          <a:srgbClr val="CED7FE"/>
        </a:accent1>
        <a:accent2>
          <a:srgbClr val="FFFFFF"/>
        </a:accent2>
        <a:accent3>
          <a:srgbClr val="CAE2FF"/>
        </a:accent3>
        <a:accent4>
          <a:srgbClr val="AE2A00"/>
        </a:accent4>
        <a:accent5>
          <a:srgbClr val="E3E8FE"/>
        </a:accent5>
        <a:accent6>
          <a:srgbClr val="E7E7E7"/>
        </a:accent6>
        <a:hlink>
          <a:srgbClr val="006600"/>
        </a:hlink>
        <a:folHlink>
          <a:srgbClr val="777777"/>
        </a:folHlink>
      </a:clrScheme>
      <a:clrMap bg1="lt1" tx1="dk1" bg2="lt2" tx2="dk2" accent1="accent1" accent2="accent2" accent3="accent3" accent4="accent4" accent5="accent5" accent6="accent6" hlink="hlink" folHlink="folHlink"/>
    </a:extraClrScheme>
    <a:extraClrScheme>
      <a:clrScheme name="万里长城 8">
        <a:dk1>
          <a:srgbClr val="006600"/>
        </a:dk1>
        <a:lt1>
          <a:srgbClr val="FFCC99"/>
        </a:lt1>
        <a:dk2>
          <a:srgbClr val="000000"/>
        </a:dk2>
        <a:lt2>
          <a:srgbClr val="B2B2B2"/>
        </a:lt2>
        <a:accent1>
          <a:srgbClr val="FFFFFF"/>
        </a:accent1>
        <a:accent2>
          <a:srgbClr val="FFFF66"/>
        </a:accent2>
        <a:accent3>
          <a:srgbClr val="FFE2CA"/>
        </a:accent3>
        <a:accent4>
          <a:srgbClr val="005600"/>
        </a:accent4>
        <a:accent5>
          <a:srgbClr val="FFFFFF"/>
        </a:accent5>
        <a:accent6>
          <a:srgbClr val="E7E75C"/>
        </a:accent6>
        <a:hlink>
          <a:srgbClr val="5B5B89"/>
        </a:hlink>
        <a:folHlink>
          <a:srgbClr val="33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153</TotalTime>
  <Words>1073</Words>
  <Application>Microsoft Office PowerPoint</Application>
  <PresentationFormat>全屏显示(4:3)</PresentationFormat>
  <Paragraphs>62</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万里长城</vt:lpstr>
      <vt:lpstr>幻灯片 1</vt:lpstr>
      <vt:lpstr>Guidelines for Presentation</vt:lpstr>
      <vt:lpstr>General Information on Communication Industry and Standards (1/3)</vt:lpstr>
      <vt:lpstr>General Information on Communication Industry and Standards (2/3)</vt:lpstr>
      <vt:lpstr>General Information on Communication Industry and Standards (3/3)</vt:lpstr>
      <vt:lpstr>Information on Patents Involved in Communication Standards (1/4)</vt:lpstr>
      <vt:lpstr>Information on Patents Involved in Communication Standards (2/4)</vt:lpstr>
      <vt:lpstr>Information on Patents Involved in Communication Standards (3/4)</vt:lpstr>
      <vt:lpstr>Information on Patents Involved in Communication Standards (4/4)</vt:lpstr>
      <vt:lpstr>Next Steps/Actions</vt:lpstr>
      <vt:lpstr>幻灯片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ZhaoSZ</dc:creator>
  <cp:lastModifiedBy>zhaosz</cp:lastModifiedBy>
  <cp:revision>22</cp:revision>
  <cp:lastPrinted>1601-01-01T00:00:00Z</cp:lastPrinted>
  <dcterms:created xsi:type="dcterms:W3CDTF">2010-05-04T03:31:53Z</dcterms:created>
  <dcterms:modified xsi:type="dcterms:W3CDTF">2010-08-31T23:54:56Z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